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49"/>
  </p:notesMasterIdLst>
  <p:handoutMasterIdLst>
    <p:handoutMasterId r:id="rId50"/>
  </p:handoutMasterIdLst>
  <p:sldIdLst>
    <p:sldId id="258" r:id="rId2"/>
    <p:sldId id="292" r:id="rId3"/>
    <p:sldId id="330" r:id="rId4"/>
    <p:sldId id="331" r:id="rId5"/>
    <p:sldId id="293" r:id="rId6"/>
    <p:sldId id="294" r:id="rId7"/>
    <p:sldId id="332" r:id="rId8"/>
    <p:sldId id="333" r:id="rId9"/>
    <p:sldId id="303" r:id="rId10"/>
    <p:sldId id="304" r:id="rId11"/>
    <p:sldId id="305" r:id="rId12"/>
    <p:sldId id="306" r:id="rId13"/>
    <p:sldId id="351" r:id="rId14"/>
    <p:sldId id="364" r:id="rId15"/>
    <p:sldId id="310" r:id="rId16"/>
    <p:sldId id="309" r:id="rId17"/>
    <p:sldId id="366" r:id="rId18"/>
    <p:sldId id="367" r:id="rId19"/>
    <p:sldId id="365" r:id="rId20"/>
    <p:sldId id="368" r:id="rId21"/>
    <p:sldId id="338" r:id="rId22"/>
    <p:sldId id="369" r:id="rId23"/>
    <p:sldId id="370" r:id="rId24"/>
    <p:sldId id="371" r:id="rId25"/>
    <p:sldId id="342" r:id="rId26"/>
    <p:sldId id="344" r:id="rId27"/>
    <p:sldId id="345" r:id="rId28"/>
    <p:sldId id="346" r:id="rId29"/>
    <p:sldId id="347" r:id="rId30"/>
    <p:sldId id="348" r:id="rId31"/>
    <p:sldId id="349" r:id="rId32"/>
    <p:sldId id="323" r:id="rId33"/>
    <p:sldId id="352" r:id="rId34"/>
    <p:sldId id="358" r:id="rId35"/>
    <p:sldId id="372" r:id="rId36"/>
    <p:sldId id="353" r:id="rId37"/>
    <p:sldId id="363" r:id="rId38"/>
    <p:sldId id="320" r:id="rId39"/>
    <p:sldId id="322" r:id="rId40"/>
    <p:sldId id="354" r:id="rId41"/>
    <p:sldId id="355" r:id="rId42"/>
    <p:sldId id="359" r:id="rId43"/>
    <p:sldId id="360" r:id="rId44"/>
    <p:sldId id="357" r:id="rId45"/>
    <p:sldId id="361" r:id="rId46"/>
    <p:sldId id="356" r:id="rId47"/>
    <p:sldId id="36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452"/>
    <a:srgbClr val="3E9442"/>
    <a:srgbClr val="48AC4D"/>
    <a:srgbClr val="F85C1E"/>
    <a:srgbClr val="20409A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89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524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3</a:t>
            </a:r>
            <a:br>
              <a:rPr lang="en-US" sz="4000" dirty="0" smtClean="0"/>
            </a:br>
            <a:r>
              <a:rPr lang="en-US" sz="4000" dirty="0"/>
              <a:t>Calculating </a:t>
            </a:r>
            <a:r>
              <a:rPr lang="en-US" sz="4000" dirty="0" smtClean="0"/>
              <a:t>Data with Formulas </a:t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/>
              <a:t>Functions</a:t>
            </a: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Excel Functions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143000"/>
          </a:xfrm>
        </p:spPr>
        <p:txBody>
          <a:bodyPr/>
          <a:lstStyle/>
          <a:p>
            <a:r>
              <a:rPr lang="en-US" dirty="0" smtClean="0"/>
              <a:t>Excel supports an extensive library of functions, organized into 12 categories</a:t>
            </a:r>
            <a:endParaRPr lang="en-US" dirty="0"/>
          </a:p>
        </p:txBody>
      </p:sp>
      <p:sp>
        <p:nvSpPr>
          <p:cNvPr id="2969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B29D18-BADC-48E3-B572-351F266B961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Fig03-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14600"/>
            <a:ext cx="8001000" cy="360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19762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7DD51-2A49-4CEE-B494-9B8D55D4E1A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Excel Functions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1219200"/>
            <a:ext cx="8001000" cy="510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0528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32C57-B055-44DA-9A36-C2D2988E7DE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74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Excel Functions</a:t>
            </a:r>
          </a:p>
        </p:txBody>
      </p:sp>
      <p:sp>
        <p:nvSpPr>
          <p:cNvPr id="31748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An argument can be any type of value </a:t>
            </a:r>
            <a:r>
              <a:rPr lang="en-US" dirty="0" smtClean="0"/>
              <a:t>including text</a:t>
            </a:r>
            <a:r>
              <a:rPr lang="en-US" dirty="0"/>
              <a:t>, numbers, cell references, or even other formulas or functions</a:t>
            </a:r>
          </a:p>
          <a:p>
            <a:r>
              <a:rPr lang="en-US" dirty="0" smtClean="0"/>
              <a:t>Functions can be placed inside another function, or </a:t>
            </a:r>
            <a:r>
              <a:rPr lang="en-US" b="1" dirty="0" smtClean="0"/>
              <a:t>nested</a:t>
            </a:r>
            <a:r>
              <a:rPr lang="en-US" dirty="0" smtClean="0"/>
              <a:t>; nested functions must include all parentheses</a:t>
            </a:r>
          </a:p>
        </p:txBody>
      </p:sp>
    </p:spTree>
    <p:extLst>
      <p:ext uri="{BB962C8B-B14F-4D97-AF65-F5344CB8AC3E}">
        <p14:creationId xmlns:p14="http://schemas.microsoft.com/office/powerpoint/2010/main" xmlns="" val="18392740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Functions with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Quick </a:t>
            </a:r>
            <a:r>
              <a:rPr lang="en-US" dirty="0"/>
              <a:t>Analysis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05800" cy="1600200"/>
          </a:xfrm>
        </p:spPr>
        <p:txBody>
          <a:bodyPr/>
          <a:lstStyle/>
          <a:p>
            <a:r>
              <a:rPr lang="en-US" dirty="0"/>
              <a:t>The Quick Analysis </a:t>
            </a:r>
            <a:r>
              <a:rPr lang="en-US" dirty="0" smtClean="0"/>
              <a:t>tool can generate </a:t>
            </a:r>
            <a:r>
              <a:rPr lang="en-US" dirty="0"/>
              <a:t>columns and rows </a:t>
            </a:r>
            <a:r>
              <a:rPr lang="en-US" dirty="0" smtClean="0"/>
              <a:t>of summary </a:t>
            </a:r>
            <a:r>
              <a:rPr lang="en-US" dirty="0"/>
              <a:t>statistics that can be used for </a:t>
            </a:r>
            <a:r>
              <a:rPr lang="en-US" dirty="0" smtClean="0"/>
              <a:t>analyzing data</a:t>
            </a:r>
          </a:p>
          <a:p>
            <a:pPr marL="0" indent="0">
              <a:buNone/>
            </a:pPr>
            <a:endParaRPr lang="en-US" dirty="0">
              <a:solidFill>
                <a:srgbClr val="60C4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Fig03-0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048000"/>
            <a:ext cx="8001000" cy="309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478148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Functions with the</a:t>
            </a:r>
            <a:br>
              <a:rPr lang="en-US" dirty="0" smtClean="0"/>
            </a:br>
            <a:r>
              <a:rPr lang="en-US" dirty="0" smtClean="0"/>
              <a:t>Insert Function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organized in the Function Library group on the FORMULAS </a:t>
            </a:r>
            <a:r>
              <a:rPr lang="en-US" dirty="0" smtClean="0"/>
              <a:t>tab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 select a function from a function </a:t>
            </a:r>
            <a:r>
              <a:rPr lang="en-US" dirty="0" smtClean="0"/>
              <a:t>category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open the </a:t>
            </a:r>
            <a:r>
              <a:rPr lang="en-US" dirty="0"/>
              <a:t>Insert Function dialog box to search for a particular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/>
              <a:t>When you select a function, the Function Arguments dialog box </a:t>
            </a:r>
            <a:r>
              <a:rPr lang="en-US" dirty="0" smtClean="0"/>
              <a:t>opens</a:t>
            </a:r>
          </a:p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 provides the middle value from a data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765612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Functions with the</a:t>
            </a:r>
            <a:br>
              <a:rPr lang="en-US" dirty="0"/>
            </a:br>
            <a:r>
              <a:rPr lang="en-US" dirty="0"/>
              <a:t>Insert Function Dialog Box</a:t>
            </a:r>
            <a:endParaRPr lang="en-US" dirty="0" smtClean="0"/>
          </a:p>
        </p:txBody>
      </p:sp>
      <p:sp>
        <p:nvSpPr>
          <p:cNvPr id="3584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8F26E1-1609-4E4B-9E7E-B4A39C962EC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31" y="1251509"/>
            <a:ext cx="4800600" cy="27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114136"/>
            <a:ext cx="4800600" cy="306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6833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AB847E-3246-407B-84BC-C6A83D61C92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81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Entering Functions with the</a:t>
            </a:r>
            <a:br>
              <a:rPr lang="en-US" sz="4000" dirty="0"/>
            </a:br>
            <a:r>
              <a:rPr lang="en-US" sz="4000" dirty="0"/>
              <a:t>Insert Function Dialog Box</a:t>
            </a:r>
            <a:endParaRPr lang="en-US" sz="4000" dirty="0" smtClean="0"/>
          </a:p>
        </p:txBody>
      </p:sp>
      <p:sp>
        <p:nvSpPr>
          <p:cNvPr id="34820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524000"/>
          </a:xfrm>
        </p:spPr>
        <p:txBody>
          <a:bodyPr/>
          <a:lstStyle/>
          <a:p>
            <a:r>
              <a:rPr lang="en-US" dirty="0" smtClean="0"/>
              <a:t>When a function is selected, a ScreenTip appears displaying the function syntax and a description of the function</a:t>
            </a:r>
          </a:p>
        </p:txBody>
      </p:sp>
      <p:pic>
        <p:nvPicPr>
          <p:cNvPr id="7" name="Picture 6" descr="Fig03-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825863"/>
            <a:ext cx="6629400" cy="343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39233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Error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error value indicates that some part of a formula is preventing </a:t>
            </a:r>
            <a:r>
              <a:rPr lang="en-US" dirty="0" smtClean="0"/>
              <a:t>Excel from </a:t>
            </a:r>
            <a:r>
              <a:rPr lang="en-US" dirty="0"/>
              <a:t>returning a calculated </a:t>
            </a:r>
            <a:r>
              <a:rPr lang="en-US" dirty="0" smtClean="0"/>
              <a:t>value</a:t>
            </a:r>
          </a:p>
          <a:p>
            <a:r>
              <a:rPr lang="en-US" dirty="0"/>
              <a:t>An error value begins with a pound sign (#) </a:t>
            </a:r>
            <a:r>
              <a:rPr lang="en-US" dirty="0" smtClean="0"/>
              <a:t>followed by </a:t>
            </a:r>
            <a:r>
              <a:rPr lang="en-US" dirty="0"/>
              <a:t>an error name that indicates the type of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591728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Error Values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28800"/>
            <a:ext cx="8001000" cy="375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1378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Workbooks can include </a:t>
            </a:r>
            <a:r>
              <a:rPr lang="en-US" dirty="0"/>
              <a:t>data entered in cells that are then referenced in formulas </a:t>
            </a:r>
            <a:r>
              <a:rPr lang="en-US" dirty="0" smtClean="0"/>
              <a:t>to perform </a:t>
            </a:r>
            <a:r>
              <a:rPr lang="en-US" dirty="0"/>
              <a:t>calculations on that </a:t>
            </a:r>
            <a:r>
              <a:rPr lang="en-US" dirty="0" smtClean="0"/>
              <a:t>data</a:t>
            </a:r>
          </a:p>
          <a:p>
            <a:r>
              <a:rPr lang="en-US" dirty="0"/>
              <a:t>Types of cell references</a:t>
            </a:r>
          </a:p>
          <a:p>
            <a:pPr lvl="1"/>
            <a:r>
              <a:rPr lang="en-US" dirty="0"/>
              <a:t>Relative</a:t>
            </a:r>
          </a:p>
          <a:p>
            <a:pPr lvl="1"/>
            <a:r>
              <a:rPr lang="en-US" dirty="0"/>
              <a:t>Absolute</a:t>
            </a:r>
          </a:p>
          <a:p>
            <a:pPr lvl="1"/>
            <a:r>
              <a:rPr lang="en-US" dirty="0"/>
              <a:t>Mixed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70666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2FD3E-190E-45AB-A099-1D2A3626836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7412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Make a workbook </a:t>
            </a:r>
            <a:r>
              <a:rPr lang="en-US" dirty="0" smtClean="0"/>
              <a:t>user friendly</a:t>
            </a:r>
            <a:endParaRPr lang="en-US" dirty="0"/>
          </a:p>
          <a:p>
            <a:r>
              <a:rPr lang="en-US" dirty="0" smtClean="0"/>
              <a:t>Translate </a:t>
            </a:r>
            <a:r>
              <a:rPr lang="en-US" dirty="0"/>
              <a:t>an equation into </a:t>
            </a:r>
            <a:r>
              <a:rPr lang="en-US" dirty="0" smtClean="0"/>
              <a:t>an Excel </a:t>
            </a:r>
            <a:r>
              <a:rPr lang="en-US" dirty="0"/>
              <a:t>formula</a:t>
            </a:r>
          </a:p>
          <a:p>
            <a:r>
              <a:rPr lang="en-US" dirty="0" smtClean="0"/>
              <a:t>Understand </a:t>
            </a:r>
            <a:r>
              <a:rPr lang="en-US" dirty="0"/>
              <a:t>function syntax</a:t>
            </a:r>
          </a:p>
          <a:p>
            <a:r>
              <a:rPr lang="en-US" dirty="0" smtClean="0"/>
              <a:t>Enter </a:t>
            </a:r>
            <a:r>
              <a:rPr lang="en-US" dirty="0"/>
              <a:t>formulas and </a:t>
            </a:r>
            <a:r>
              <a:rPr lang="en-US" dirty="0" smtClean="0"/>
              <a:t>functions with </a:t>
            </a:r>
            <a:r>
              <a:rPr lang="en-US" dirty="0"/>
              <a:t>the Quick Analysis tool</a:t>
            </a:r>
          </a:p>
          <a:p>
            <a:r>
              <a:rPr lang="en-US" dirty="0" smtClean="0"/>
              <a:t>Enter </a:t>
            </a:r>
            <a:r>
              <a:rPr lang="en-US" dirty="0"/>
              <a:t>functions with the </a:t>
            </a:r>
            <a:r>
              <a:rPr lang="en-US" dirty="0" smtClean="0"/>
              <a:t>Insert Function </a:t>
            </a:r>
            <a:r>
              <a:rPr lang="en-US" dirty="0"/>
              <a:t>dialog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Interpret error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5064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Relative 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3124200" cy="5105399"/>
          </a:xfrm>
        </p:spPr>
        <p:txBody>
          <a:bodyPr/>
          <a:lstStyle/>
          <a:p>
            <a:r>
              <a:rPr lang="en-US" dirty="0"/>
              <a:t>When a formula includes a cell reference, Excel interprets it as being located relative to the position of the current cell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417738"/>
            <a:ext cx="5029200" cy="460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227025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Absolute 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fixed reference—one that always references the same cell no matter where it </a:t>
            </a:r>
            <a:r>
              <a:rPr lang="en-US" dirty="0" smtClean="0"/>
              <a:t>is moved—is </a:t>
            </a:r>
            <a:r>
              <a:rPr lang="en-US" dirty="0"/>
              <a:t>called an absolute reference</a:t>
            </a:r>
          </a:p>
        </p:txBody>
      </p:sp>
      <p:sp>
        <p:nvSpPr>
          <p:cNvPr id="2457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3DDC47-EDD1-4F35-AEA1-05AF02856AF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Fig03-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33" y="2697480"/>
            <a:ext cx="461193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44734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219200"/>
            <a:ext cx="499508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Mixed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2573" cy="49069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mixed reference </a:t>
            </a:r>
            <a:r>
              <a:rPr lang="en-US" dirty="0" smtClean="0"/>
              <a:t>contains both </a:t>
            </a:r>
            <a:r>
              <a:rPr lang="en-US" dirty="0"/>
              <a:t>relative and absolute 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3849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Cell References in a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quickly </a:t>
            </a:r>
            <a:r>
              <a:rPr lang="en-US" dirty="0"/>
              <a:t>switch a cell reference from relative to absolute or </a:t>
            </a:r>
            <a:r>
              <a:rPr lang="en-US" dirty="0" smtClean="0"/>
              <a:t>mixed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cell reference in Edit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Press the F4 key</a:t>
            </a:r>
          </a:p>
          <a:p>
            <a:pPr lvl="1"/>
            <a:r>
              <a:rPr lang="en-US" dirty="0" smtClean="0"/>
              <a:t>Excel </a:t>
            </a:r>
            <a:r>
              <a:rPr lang="en-US" dirty="0"/>
              <a:t>cycles through the different reference </a:t>
            </a:r>
            <a:r>
              <a:rPr lang="en-US" dirty="0" smtClean="0"/>
              <a:t>types—starting with </a:t>
            </a:r>
            <a:r>
              <a:rPr lang="en-US" dirty="0"/>
              <a:t>the relative reference, followed by the absolute reference, then to a </a:t>
            </a:r>
            <a:r>
              <a:rPr lang="en-US" dirty="0" smtClean="0"/>
              <a:t>mixed reference </a:t>
            </a:r>
            <a:r>
              <a:rPr lang="en-US" dirty="0"/>
              <a:t>with the row absolute, and finally to a mixed reference with the </a:t>
            </a:r>
            <a:r>
              <a:rPr lang="en-US" dirty="0" smtClean="0"/>
              <a:t>column absolute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49285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Which Cell Reference to </a:t>
            </a:r>
            <a:br>
              <a:rPr lang="en-US" dirty="0" smtClean="0"/>
            </a:br>
            <a:r>
              <a:rPr lang="en-US" dirty="0" smtClean="0"/>
              <a:t>Use in a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include </a:t>
            </a:r>
            <a:r>
              <a:rPr lang="en-US" dirty="0"/>
              <a:t>the correct type of cell reference in a formula as you create </a:t>
            </a:r>
            <a:r>
              <a:rPr lang="en-US" dirty="0" smtClean="0"/>
              <a:t>the formula requires more </a:t>
            </a:r>
            <a:r>
              <a:rPr lang="en-US" dirty="0"/>
              <a:t>thought up </a:t>
            </a:r>
            <a:r>
              <a:rPr lang="en-US" dirty="0" smtClean="0"/>
              <a:t>front—consider </a:t>
            </a:r>
            <a:r>
              <a:rPr lang="en-US" dirty="0"/>
              <a:t>how each cell in </a:t>
            </a:r>
            <a:r>
              <a:rPr lang="en-US" dirty="0" smtClean="0"/>
              <a:t>a formula </a:t>
            </a:r>
            <a:r>
              <a:rPr lang="en-US" dirty="0"/>
              <a:t>needs to be referenced before you create the formula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695" y="3733800"/>
            <a:ext cx="629461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2443597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Logical and Lookup Functions</a:t>
            </a:r>
            <a:endParaRPr lang="en-US" dirty="0"/>
          </a:p>
        </p:txBody>
      </p:sp>
      <p:pic>
        <p:nvPicPr>
          <p:cNvPr id="9" name="Content Placeholder 8" descr="Fig03_pgEX160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691" y="1295400"/>
            <a:ext cx="471461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761756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Logical </a:t>
            </a:r>
            <a:r>
              <a:rPr lang="en-US" dirty="0"/>
              <a:t>and Lookup Functions</a:t>
            </a:r>
          </a:p>
        </p:txBody>
      </p:sp>
      <p:pic>
        <p:nvPicPr>
          <p:cNvPr id="6" name="Content Placeholder 5" descr="Fig03_pgEX16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701" y="1295399"/>
            <a:ext cx="535659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607286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201848-DF8F-44F1-89D3-B029EAC27A7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939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AutoFilling</a:t>
            </a:r>
            <a:r>
              <a:rPr lang="en-US" dirty="0" smtClean="0"/>
              <a:t> Formulas and Data</a:t>
            </a:r>
          </a:p>
        </p:txBody>
      </p:sp>
      <p:sp>
        <p:nvSpPr>
          <p:cNvPr id="39940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/>
              <a:t>AutoFill</a:t>
            </a:r>
            <a:r>
              <a:rPr lang="en-US" dirty="0"/>
              <a:t> provides a quick way to enter content and formatting in cells based on </a:t>
            </a:r>
            <a:r>
              <a:rPr lang="en-US" dirty="0" smtClean="0"/>
              <a:t>existing entries </a:t>
            </a:r>
            <a:r>
              <a:rPr lang="en-US" dirty="0"/>
              <a:t>in adjacent cells</a:t>
            </a:r>
          </a:p>
          <a:p>
            <a:r>
              <a:rPr lang="en-US" dirty="0"/>
              <a:t>After you select a range, a </a:t>
            </a:r>
            <a:r>
              <a:rPr lang="en-US" b="1" dirty="0"/>
              <a:t>fill handle </a:t>
            </a:r>
            <a:r>
              <a:rPr lang="en-US" dirty="0"/>
              <a:t>appears in the lower-right corner of the </a:t>
            </a:r>
            <a:r>
              <a:rPr lang="en-US" dirty="0" smtClean="0"/>
              <a:t>selection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When you drag the fill handle over an adjacent cell or range, AutoFill copies </a:t>
            </a:r>
            <a:r>
              <a:rPr lang="en-US" dirty="0" smtClean="0"/>
              <a:t>the content </a:t>
            </a:r>
            <a:r>
              <a:rPr lang="en-US" dirty="0"/>
              <a:t>and formats from the original cell or range into the adjacent cell or </a:t>
            </a:r>
            <a:r>
              <a:rPr lang="en-US" dirty="0" smtClean="0"/>
              <a:t>range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efficient than the two-step process of copying and </a:t>
            </a:r>
            <a:r>
              <a:rPr lang="en-US" dirty="0" smtClean="0"/>
              <a:t>pasting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8581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5C01D6-3E2B-4767-B658-E3B3C7BE944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09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AutoFilling</a:t>
            </a:r>
            <a:r>
              <a:rPr lang="en-US" dirty="0" smtClean="0"/>
              <a:t> Formulas and Data</a:t>
            </a:r>
          </a:p>
        </p:txBody>
      </p:sp>
      <p:pic>
        <p:nvPicPr>
          <p:cNvPr id="6" name="Picture 5" descr="Fig03-2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199"/>
            <a:ext cx="822960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6062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EC217C-7C79-420D-8028-5D522CE013D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98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Using the Auto Fill Options Button</a:t>
            </a:r>
            <a:endParaRPr lang="en-US" dirty="0" smtClean="0"/>
          </a:p>
        </p:txBody>
      </p:sp>
      <p:sp>
        <p:nvSpPr>
          <p:cNvPr id="41988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2590799"/>
          </a:xfrm>
        </p:spPr>
        <p:txBody>
          <a:bodyPr/>
          <a:lstStyle/>
          <a:p>
            <a:r>
              <a:rPr lang="en-US" dirty="0"/>
              <a:t>By default, AutoFill copies both the content and the formatting of the original </a:t>
            </a:r>
            <a:r>
              <a:rPr lang="en-US" dirty="0" smtClean="0"/>
              <a:t>range to </a:t>
            </a:r>
            <a:r>
              <a:rPr lang="en-US" dirty="0"/>
              <a:t>the selected range</a:t>
            </a:r>
          </a:p>
          <a:p>
            <a:r>
              <a:rPr lang="en-US" dirty="0" smtClean="0"/>
              <a:t>Use Auto Fill Options button to specify what is copied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23" y="3810000"/>
            <a:ext cx="803995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50027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2FD3E-190E-45AB-A099-1D2A3626836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11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7412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Change cell references between relative and absolute</a:t>
            </a:r>
          </a:p>
          <a:p>
            <a:r>
              <a:rPr lang="en-US" dirty="0" smtClean="0"/>
              <a:t>Use </a:t>
            </a:r>
            <a:r>
              <a:rPr lang="en-US" dirty="0"/>
              <a:t>the AutoFill tool </a:t>
            </a:r>
            <a:r>
              <a:rPr lang="en-US" dirty="0" smtClean="0"/>
              <a:t>to enter </a:t>
            </a:r>
            <a:r>
              <a:rPr lang="en-US" dirty="0"/>
              <a:t>formulas and data </a:t>
            </a:r>
            <a:r>
              <a:rPr lang="en-US" dirty="0" smtClean="0"/>
              <a:t>and complete </a:t>
            </a:r>
            <a:r>
              <a:rPr lang="en-US" dirty="0"/>
              <a:t>a series</a:t>
            </a:r>
          </a:p>
          <a:p>
            <a:r>
              <a:rPr lang="en-US" dirty="0" smtClean="0"/>
              <a:t>Display </a:t>
            </a:r>
            <a:r>
              <a:rPr lang="en-US" dirty="0"/>
              <a:t>the current date </a:t>
            </a:r>
            <a:r>
              <a:rPr lang="en-US" dirty="0" smtClean="0"/>
              <a:t>with the </a:t>
            </a:r>
            <a:r>
              <a:rPr lang="en-US" dirty="0"/>
              <a:t>TODAY function</a:t>
            </a:r>
          </a:p>
          <a:p>
            <a:r>
              <a:rPr lang="en-US" dirty="0" smtClean="0"/>
              <a:t>Find </a:t>
            </a:r>
            <a:r>
              <a:rPr lang="en-US" dirty="0"/>
              <a:t>the next weekday </a:t>
            </a:r>
            <a:r>
              <a:rPr lang="en-US" dirty="0" smtClean="0"/>
              <a:t>with the </a:t>
            </a:r>
            <a:r>
              <a:rPr lang="en-US" dirty="0"/>
              <a:t>WORKDAY function</a:t>
            </a:r>
          </a:p>
          <a:p>
            <a:r>
              <a:rPr lang="en-US" dirty="0" smtClean="0"/>
              <a:t>Use </a:t>
            </a:r>
            <a:r>
              <a:rPr lang="en-US" dirty="0"/>
              <a:t>the COUNT </a:t>
            </a:r>
            <a:r>
              <a:rPr lang="en-US" dirty="0" smtClean="0"/>
              <a:t>and COUNTA </a:t>
            </a:r>
            <a:r>
              <a:rPr lang="en-US" dirty="0"/>
              <a:t>functions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4351542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4DEF4C-8993-4A17-B313-D102BC94BA8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301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Filling a Series</a:t>
            </a:r>
          </a:p>
        </p:txBody>
      </p:sp>
      <p:sp>
        <p:nvSpPr>
          <p:cNvPr id="43012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 AutoFill to create a series of numbers, dates, or text based on a pattern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Series dialog box for more complex AutoFill patterns</a:t>
            </a:r>
          </a:p>
        </p:txBody>
      </p:sp>
      <p:pic>
        <p:nvPicPr>
          <p:cNvPr id="7" name="Picture 6" descr="Fig03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286000"/>
            <a:ext cx="5867400" cy="240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4885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C3AF0F-2CF4-452D-8AB6-6167BF14264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AutoFilling</a:t>
            </a:r>
            <a:r>
              <a:rPr lang="en-US" dirty="0"/>
              <a:t> Formulas and Data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524000"/>
            <a:ext cx="8001000" cy="445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49996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044C8E-A60F-40B7-9D58-D3CF941E618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9155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Working with Date Functions</a:t>
            </a:r>
          </a:p>
        </p:txBody>
      </p:sp>
      <p:sp>
        <p:nvSpPr>
          <p:cNvPr id="49156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066800"/>
          </a:xfrm>
        </p:spPr>
        <p:txBody>
          <a:bodyPr/>
          <a:lstStyle/>
          <a:p>
            <a:r>
              <a:rPr lang="en-US" b="1" dirty="0"/>
              <a:t>Date functions </a:t>
            </a:r>
            <a:r>
              <a:rPr lang="en-US" dirty="0"/>
              <a:t>insert </a:t>
            </a:r>
            <a:r>
              <a:rPr lang="en-US" dirty="0" smtClean="0"/>
              <a:t>or calculate dates </a:t>
            </a:r>
            <a:r>
              <a:rPr lang="en-US" dirty="0"/>
              <a:t>and times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192" y="2209800"/>
            <a:ext cx="604961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160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the Current Date with t</a:t>
            </a:r>
            <a:r>
              <a:rPr lang="en-US" dirty="0" smtClean="0"/>
              <a:t>he </a:t>
            </a:r>
            <a:r>
              <a:rPr lang="en-US" dirty="0"/>
              <a:t>TODAY function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workbooks include the current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b="1" dirty="0"/>
              <a:t>TODAY function </a:t>
            </a:r>
            <a:r>
              <a:rPr lang="en-US" dirty="0"/>
              <a:t>to </a:t>
            </a:r>
            <a:r>
              <a:rPr lang="en-US" dirty="0" smtClean="0"/>
              <a:t>display the </a:t>
            </a:r>
            <a:r>
              <a:rPr lang="en-US" dirty="0"/>
              <a:t>current date in a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The TODAY function has the following syntax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		 =</a:t>
            </a:r>
            <a:r>
              <a:rPr lang="en-US" dirty="0"/>
              <a:t>TODAY</a:t>
            </a:r>
            <a:r>
              <a:rPr lang="en-US" dirty="0" smtClean="0"/>
              <a:t>()</a:t>
            </a:r>
          </a:p>
          <a:p>
            <a:r>
              <a:rPr lang="en-US" dirty="0"/>
              <a:t>The date displayed by the TODAY function </a:t>
            </a:r>
            <a:r>
              <a:rPr lang="en-US" dirty="0" smtClean="0"/>
              <a:t>is updated </a:t>
            </a:r>
            <a:r>
              <a:rPr lang="en-US" dirty="0"/>
              <a:t>automatically whenever you reopen the workbook or enter a new calculation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66138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the Current Date with t</a:t>
            </a:r>
            <a:r>
              <a:rPr lang="en-US" dirty="0" smtClean="0"/>
              <a:t>he </a:t>
            </a:r>
            <a:r>
              <a:rPr lang="en-US" dirty="0"/>
              <a:t>TODAY function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Inserting the Today function</a:t>
            </a:r>
          </a:p>
          <a:p>
            <a:pPr lvl="1"/>
            <a:r>
              <a:rPr lang="en-US" dirty="0"/>
              <a:t>Select </a:t>
            </a:r>
            <a:r>
              <a:rPr lang="en-US" dirty="0" smtClean="0"/>
              <a:t>the cell you wish the date to appear in</a:t>
            </a:r>
            <a:endParaRPr lang="en-US" dirty="0"/>
          </a:p>
          <a:p>
            <a:pPr lvl="1"/>
            <a:r>
              <a:rPr lang="en-US" dirty="0"/>
              <a:t>On the </a:t>
            </a:r>
            <a:r>
              <a:rPr lang="en-US" dirty="0" smtClean="0"/>
              <a:t>FORMULAS tab</a:t>
            </a:r>
            <a:r>
              <a:rPr lang="en-US" dirty="0"/>
              <a:t>, in the Function Library group, click the Date &amp; Time button to display the date and time functions.</a:t>
            </a:r>
          </a:p>
          <a:p>
            <a:pPr lvl="1"/>
            <a:r>
              <a:rPr lang="en-US" dirty="0"/>
              <a:t>Click </a:t>
            </a:r>
            <a:r>
              <a:rPr lang="en-US" dirty="0" smtClean="0"/>
              <a:t>TODAY; the </a:t>
            </a:r>
            <a:r>
              <a:rPr lang="en-US" dirty="0"/>
              <a:t>Function Arguments dialog box opens and indicates that the TODAY function requires no </a:t>
            </a:r>
            <a:r>
              <a:rPr lang="en-US" dirty="0" smtClean="0"/>
              <a:t>arguments</a:t>
            </a:r>
            <a:endParaRPr lang="en-US" dirty="0"/>
          </a:p>
          <a:p>
            <a:pPr lvl="1"/>
            <a:r>
              <a:rPr lang="en-US" dirty="0"/>
              <a:t>Click the OK </a:t>
            </a:r>
            <a:r>
              <a:rPr lang="en-US" dirty="0" smtClean="0"/>
              <a:t>button; the </a:t>
            </a:r>
            <a:r>
              <a:rPr lang="en-US" dirty="0"/>
              <a:t>formula =TODAY() is entered in </a:t>
            </a:r>
            <a:r>
              <a:rPr lang="en-US" dirty="0" smtClean="0"/>
              <a:t>the selected cell</a:t>
            </a:r>
            <a:endParaRPr lang="en-US" b="1" dirty="0">
              <a:solidFill>
                <a:srgbClr val="60C452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733754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Next Weekday with the WORKDAY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the WORKDAY </a:t>
            </a:r>
            <a:r>
              <a:rPr lang="en-US" dirty="0"/>
              <a:t>function to fill in the remaining weekdays based on the start date </a:t>
            </a:r>
            <a:r>
              <a:rPr lang="en-US" dirty="0" smtClean="0"/>
              <a:t>you specify</a:t>
            </a:r>
          </a:p>
          <a:p>
            <a:r>
              <a:rPr lang="en-US" dirty="0" smtClean="0"/>
              <a:t>The </a:t>
            </a:r>
            <a:r>
              <a:rPr lang="en-US" dirty="0"/>
              <a:t>WORKDAY function displays the date of the weekday a specific number </a:t>
            </a:r>
            <a:r>
              <a:rPr lang="en-US" dirty="0" smtClean="0"/>
              <a:t>of weekdays </a:t>
            </a:r>
            <a:r>
              <a:rPr lang="en-US" dirty="0"/>
              <a:t>past a starting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The </a:t>
            </a:r>
            <a:r>
              <a:rPr lang="en-US" dirty="0"/>
              <a:t>syntax of the WORKDAY function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	 =</a:t>
            </a:r>
            <a:r>
              <a:rPr lang="en-US" dirty="0"/>
              <a:t>WORKDAY(start, days[, holiday</a:t>
            </a:r>
            <a:r>
              <a:rPr lang="en-US" dirty="0" smtClean="0"/>
              <a:t>]) 																										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30807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has two functions for counting cells—the COUNT function and the </a:t>
            </a:r>
            <a:r>
              <a:rPr lang="en-US" dirty="0" smtClean="0"/>
              <a:t>COUNTA function</a:t>
            </a:r>
          </a:p>
          <a:p>
            <a:r>
              <a:rPr lang="en-US" dirty="0" smtClean="0"/>
              <a:t>COUNT function: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COUNT function tallies how many cells in a range contain </a:t>
            </a:r>
            <a:r>
              <a:rPr lang="en-US" dirty="0" smtClean="0"/>
              <a:t>numbers or </a:t>
            </a:r>
            <a:r>
              <a:rPr lang="en-US" dirty="0"/>
              <a:t>dates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COUNT function does </a:t>
            </a:r>
            <a:r>
              <a:rPr lang="en-US" dirty="0" smtClean="0"/>
              <a:t>not count </a:t>
            </a:r>
            <a:r>
              <a:rPr lang="en-US" dirty="0"/>
              <a:t>blank cells or cells that contain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The COUNT function syntax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		COUNT(</a:t>
            </a:r>
            <a:r>
              <a:rPr lang="en-US" i="1" dirty="0" smtClean="0"/>
              <a:t>value1</a:t>
            </a:r>
            <a:r>
              <a:rPr lang="en-US" dirty="0"/>
              <a:t>[, </a:t>
            </a:r>
            <a:r>
              <a:rPr lang="en-US" i="1" dirty="0"/>
              <a:t>value2</a:t>
            </a:r>
            <a:r>
              <a:rPr lang="en-US" dirty="0"/>
              <a:t>, </a:t>
            </a:r>
            <a:r>
              <a:rPr lang="en-US" i="1" dirty="0"/>
              <a:t>value3</a:t>
            </a:r>
            <a:r>
              <a:rPr lang="en-US" dirty="0"/>
              <a:t>, ...])</a:t>
            </a:r>
            <a:endParaRPr lang="en-US" b="1" dirty="0">
              <a:solidFill>
                <a:srgbClr val="60C4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818631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COUNTA function</a:t>
            </a:r>
          </a:p>
          <a:p>
            <a:pPr lvl="1"/>
            <a:r>
              <a:rPr lang="en-US" dirty="0" smtClean="0"/>
              <a:t>Use to tally the nonblank cells in a range—whether </a:t>
            </a:r>
            <a:r>
              <a:rPr lang="en-US" dirty="0"/>
              <a:t>those entries </a:t>
            </a:r>
            <a:r>
              <a:rPr lang="en-US" dirty="0" smtClean="0"/>
              <a:t>are numbers</a:t>
            </a:r>
            <a:r>
              <a:rPr lang="en-US" dirty="0"/>
              <a:t>, dates, </a:t>
            </a:r>
            <a:r>
              <a:rPr lang="en-US" dirty="0" smtClean="0"/>
              <a:t>or text</a:t>
            </a:r>
          </a:p>
          <a:p>
            <a:pPr lvl="1"/>
            <a:r>
              <a:rPr lang="en-US" dirty="0" smtClean="0"/>
              <a:t>The COUNTA function </a:t>
            </a:r>
            <a:r>
              <a:rPr lang="en-US" dirty="0"/>
              <a:t>syntax is:</a:t>
            </a:r>
            <a:br>
              <a:rPr lang="en-US" dirty="0"/>
            </a:br>
            <a:r>
              <a:rPr lang="en-US" dirty="0"/>
              <a:t>		COUNTA(value1[, value2, value3, ...])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67323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0C760-5C68-4170-B41F-D41DA4C577F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608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Working with Logical Functions</a:t>
            </a:r>
          </a:p>
        </p:txBody>
      </p:sp>
      <p:sp>
        <p:nvSpPr>
          <p:cNvPr id="4608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Logical functions</a:t>
            </a:r>
          </a:p>
          <a:p>
            <a:pPr lvl="1"/>
            <a:r>
              <a:rPr lang="en-US" dirty="0" smtClean="0"/>
              <a:t>Build decision-making capability into a formula</a:t>
            </a:r>
          </a:p>
          <a:p>
            <a:pPr lvl="1"/>
            <a:r>
              <a:rPr lang="en-US" dirty="0" smtClean="0"/>
              <a:t>Work with statements that are either true or false</a:t>
            </a:r>
          </a:p>
          <a:p>
            <a:r>
              <a:rPr lang="en-US" dirty="0" smtClean="0"/>
              <a:t>Excel supports many different logical functions, including the IF function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676206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0C740B-2CCF-46B5-95FD-8272E34D846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813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Using the IF Function</a:t>
            </a:r>
          </a:p>
        </p:txBody>
      </p:sp>
      <p:sp>
        <p:nvSpPr>
          <p:cNvPr id="48132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r>
              <a:rPr lang="en-US" dirty="0" smtClean="0"/>
              <a:t>Returns one value if a condition is true and returns a different value if that condition is false</a:t>
            </a:r>
          </a:p>
          <a:p>
            <a:r>
              <a:rPr lang="en-US" dirty="0"/>
              <a:t>The syntax of the IF function 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/>
              <a:t>logical_test</a:t>
            </a:r>
            <a:r>
              <a:rPr lang="en-US" dirty="0"/>
              <a:t>, [</a:t>
            </a:r>
            <a:r>
              <a:rPr lang="en-US" dirty="0" err="1"/>
              <a:t>value_if_true</a:t>
            </a:r>
            <a:r>
              <a:rPr lang="en-US" dirty="0"/>
              <a:t>,]  [</a:t>
            </a:r>
            <a:r>
              <a:rPr lang="en-US" dirty="0" err="1"/>
              <a:t>value_if_false</a:t>
            </a:r>
            <a:r>
              <a:rPr lang="en-US" dirty="0"/>
              <a:t>])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Fig03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7" y="3828712"/>
            <a:ext cx="7828331" cy="249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77838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2FD3E-190E-45AB-A099-1D2A3626836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1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7412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Use an IF function to return a value based on a condition</a:t>
            </a:r>
          </a:p>
          <a:p>
            <a:r>
              <a:rPr lang="en-US" dirty="0" smtClean="0"/>
              <a:t>Perform </a:t>
            </a:r>
            <a:r>
              <a:rPr lang="en-US" dirty="0"/>
              <a:t>an exact </a:t>
            </a:r>
            <a:r>
              <a:rPr lang="en-US" dirty="0" smtClean="0"/>
              <a:t>match lookup </a:t>
            </a:r>
            <a:r>
              <a:rPr lang="en-US" dirty="0"/>
              <a:t>with the </a:t>
            </a:r>
            <a:r>
              <a:rPr lang="en-US" dirty="0" smtClean="0"/>
              <a:t>VLOOKUP function</a:t>
            </a:r>
            <a:endParaRPr lang="en-US" dirty="0"/>
          </a:p>
          <a:p>
            <a:r>
              <a:rPr lang="en-US" dirty="0" smtClean="0"/>
              <a:t>Perform </a:t>
            </a:r>
            <a:r>
              <a:rPr lang="en-US" dirty="0"/>
              <a:t>what-if analysis </a:t>
            </a:r>
            <a:r>
              <a:rPr lang="en-US" dirty="0" smtClean="0"/>
              <a:t>using trial </a:t>
            </a:r>
            <a:r>
              <a:rPr lang="en-US" dirty="0"/>
              <a:t>and error and Goal Seek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4856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Operators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219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comparison operator </a:t>
            </a:r>
            <a:r>
              <a:rPr lang="en-US" dirty="0" smtClean="0"/>
              <a:t>is a symbol that indicates the relationship between two values</a:t>
            </a:r>
            <a:endParaRPr lang="en-US" dirty="0"/>
          </a:p>
        </p:txBody>
      </p:sp>
      <p:pic>
        <p:nvPicPr>
          <p:cNvPr id="9" name="Content Placeholder 7" descr="Fig03-3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790571"/>
            <a:ext cx="8229600" cy="254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1903732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Lookup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r>
              <a:rPr lang="en-US" b="1" dirty="0"/>
              <a:t>Lookup functions </a:t>
            </a:r>
            <a:r>
              <a:rPr lang="en-US" dirty="0"/>
              <a:t>find values in tables of data and insert them in another </a:t>
            </a:r>
            <a:r>
              <a:rPr lang="en-US" dirty="0" smtClean="0"/>
              <a:t>location in the worksheet </a:t>
            </a:r>
            <a:r>
              <a:rPr lang="en-US" dirty="0"/>
              <a:t>such as cells or in </a:t>
            </a:r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/>
              <a:t>exact </a:t>
            </a:r>
            <a:r>
              <a:rPr lang="en-US" b="1" dirty="0"/>
              <a:t>match lookup </a:t>
            </a:r>
            <a:r>
              <a:rPr lang="en-US" dirty="0"/>
              <a:t>is when the lookup value must match one of the compare values </a:t>
            </a:r>
            <a:r>
              <a:rPr lang="en-US" dirty="0" smtClean="0"/>
              <a:t>in the </a:t>
            </a:r>
            <a:r>
              <a:rPr lang="en-US" dirty="0"/>
              <a:t>first column of the lookup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/>
              <a:t>approximate match lookup </a:t>
            </a:r>
            <a:r>
              <a:rPr lang="en-US" dirty="0" smtClean="0"/>
              <a:t>occurs when the lookup value falls within </a:t>
            </a:r>
            <a:r>
              <a:rPr lang="en-US" dirty="0"/>
              <a:t>a range of numbers in the first column of the lookup table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217035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Lookup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133600"/>
          </a:xfrm>
        </p:spPr>
        <p:txBody>
          <a:bodyPr/>
          <a:lstStyle/>
          <a:p>
            <a:r>
              <a:rPr lang="en-US" dirty="0"/>
              <a:t>The table that stores the data you want to retrieve is called a lookup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A lookup table </a:t>
            </a:r>
            <a:r>
              <a:rPr lang="en-US" dirty="0"/>
              <a:t>organizes numbers or text into </a:t>
            </a:r>
            <a:r>
              <a:rPr lang="en-US" dirty="0" smtClean="0"/>
              <a:t>categories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Fig03-3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1"/>
            <a:ext cx="8229600" cy="207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3136694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Exact Match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the </a:t>
            </a:r>
            <a:r>
              <a:rPr lang="en-US" dirty="0"/>
              <a:t>VLOOKUP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143000"/>
          </a:xfrm>
        </p:spPr>
        <p:txBody>
          <a:bodyPr/>
          <a:lstStyle/>
          <a:p>
            <a:r>
              <a:rPr lang="en-US" dirty="0"/>
              <a:t>The syntax of the VLOOKUP function </a:t>
            </a:r>
            <a:r>
              <a:rPr lang="en-US" dirty="0" smtClean="0"/>
              <a:t>is: </a:t>
            </a:r>
            <a:r>
              <a:rPr lang="en-US" sz="1900" dirty="0" smtClean="0"/>
              <a:t>VLOOKUP(</a:t>
            </a:r>
            <a:r>
              <a:rPr lang="en-US" sz="1900" dirty="0" err="1" smtClean="0"/>
              <a:t>lookup_value</a:t>
            </a:r>
            <a:r>
              <a:rPr lang="en-US" sz="1900" dirty="0"/>
              <a:t>, </a:t>
            </a:r>
            <a:r>
              <a:rPr lang="en-US" sz="1900" dirty="0" err="1"/>
              <a:t>table_array</a:t>
            </a:r>
            <a:r>
              <a:rPr lang="en-US" sz="1900" dirty="0"/>
              <a:t>, </a:t>
            </a:r>
            <a:r>
              <a:rPr lang="en-US" sz="1900" dirty="0" err="1"/>
              <a:t>col_index_num</a:t>
            </a:r>
            <a:r>
              <a:rPr lang="en-US" sz="1900" dirty="0"/>
              <a:t>[, </a:t>
            </a:r>
            <a:r>
              <a:rPr lang="en-US" sz="1900" dirty="0" err="1"/>
              <a:t>range_lookup</a:t>
            </a:r>
            <a:r>
              <a:rPr lang="en-US" sz="1900" dirty="0"/>
              <a:t>=TRUE])</a:t>
            </a:r>
          </a:p>
        </p:txBody>
      </p:sp>
      <p:pic>
        <p:nvPicPr>
          <p:cNvPr id="7" name="Content Placeholder 5" descr="Fig03-3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468853"/>
            <a:ext cx="8229600" cy="33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1546408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What-If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what-if analysis </a:t>
            </a:r>
            <a:r>
              <a:rPr lang="en-US" dirty="0"/>
              <a:t>lets you explore the impact that changing input values has on </a:t>
            </a:r>
            <a:r>
              <a:rPr lang="en-US" dirty="0" smtClean="0"/>
              <a:t>the calculated </a:t>
            </a:r>
            <a:r>
              <a:rPr lang="en-US" dirty="0"/>
              <a:t>values in the </a:t>
            </a:r>
            <a:r>
              <a:rPr lang="en-US" dirty="0" smtClean="0"/>
              <a:t>workbook</a:t>
            </a:r>
          </a:p>
          <a:p>
            <a:r>
              <a:rPr lang="en-US" dirty="0"/>
              <a:t>One way to perform a what-if analysis is by changing one or more of the input values to see how they affect the calculated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074421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Trial and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trial-and-error </a:t>
            </a:r>
            <a:r>
              <a:rPr lang="en-US" b="1" dirty="0"/>
              <a:t>method </a:t>
            </a:r>
            <a:r>
              <a:rPr lang="en-US" dirty="0"/>
              <a:t>requires </a:t>
            </a:r>
            <a:r>
              <a:rPr lang="en-US" dirty="0" smtClean="0"/>
              <a:t>some guesswork </a:t>
            </a:r>
            <a:r>
              <a:rPr lang="en-US" dirty="0"/>
              <a:t>as you estimate which values to change and by how </a:t>
            </a:r>
            <a:r>
              <a:rPr lang="en-US" dirty="0" smtClean="0"/>
              <a:t>much</a:t>
            </a:r>
          </a:p>
          <a:p>
            <a:r>
              <a:rPr lang="en-US" dirty="0"/>
              <a:t>To perform a what-if analysis by trial and error: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the value of a worksheet cell (the input cell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Observe </a:t>
            </a:r>
            <a:r>
              <a:rPr lang="en-US" dirty="0"/>
              <a:t>its impact on one or more calculated cells (the result cells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Repeat </a:t>
            </a:r>
            <a:r>
              <a:rPr lang="en-US" dirty="0"/>
              <a:t>until the desired results are </a:t>
            </a:r>
            <a:r>
              <a:rPr lang="en-US" dirty="0" smtClean="0"/>
              <a:t>achieved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475160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Goal Seek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Seek </a:t>
            </a:r>
            <a:r>
              <a:rPr lang="en-US" dirty="0"/>
              <a:t>automates the trial-and-error process by </a:t>
            </a:r>
            <a:r>
              <a:rPr lang="en-US" dirty="0" smtClean="0"/>
              <a:t>specifying </a:t>
            </a:r>
            <a:r>
              <a:rPr lang="en-US" dirty="0"/>
              <a:t>a value </a:t>
            </a:r>
            <a:r>
              <a:rPr lang="en-US" dirty="0" smtClean="0"/>
              <a:t>for a </a:t>
            </a:r>
            <a:r>
              <a:rPr lang="en-US" dirty="0"/>
              <a:t>calculated </a:t>
            </a:r>
            <a:r>
              <a:rPr lang="en-US" dirty="0" smtClean="0"/>
              <a:t>item</a:t>
            </a:r>
          </a:p>
          <a:p>
            <a:r>
              <a:rPr lang="en-US" dirty="0"/>
              <a:t>To perform a what-if analysis using Goal Seek: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 </a:t>
            </a:r>
            <a:r>
              <a:rPr lang="en-US" dirty="0"/>
              <a:t>the DATA tab, in the Data Tools group, click the What-If Analysis button, and </a:t>
            </a:r>
            <a:r>
              <a:rPr lang="en-US" dirty="0" smtClean="0"/>
              <a:t>then click </a:t>
            </a:r>
            <a:r>
              <a:rPr lang="en-US" dirty="0"/>
              <a:t>Goal </a:t>
            </a:r>
            <a:r>
              <a:rPr lang="en-US" dirty="0" smtClean="0"/>
              <a:t>Seek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Select </a:t>
            </a:r>
            <a:r>
              <a:rPr lang="en-US" dirty="0"/>
              <a:t>the result cell in the Set cell box, and then specify its value (goal) in the </a:t>
            </a:r>
            <a:r>
              <a:rPr lang="en-US" dirty="0" smtClean="0"/>
              <a:t>To value box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the By changing cell box, specify the input </a:t>
            </a:r>
            <a:r>
              <a:rPr lang="en-US" dirty="0" smtClean="0"/>
              <a:t>cell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Click </a:t>
            </a:r>
            <a:r>
              <a:rPr lang="en-US" dirty="0"/>
              <a:t>the OK </a:t>
            </a:r>
            <a:r>
              <a:rPr lang="en-US" dirty="0" smtClean="0"/>
              <a:t>button; the </a:t>
            </a:r>
            <a:r>
              <a:rPr lang="en-US" dirty="0"/>
              <a:t>value of the input cell changes to set the value of the result </a:t>
            </a:r>
            <a:r>
              <a:rPr lang="en-US" dirty="0" smtClean="0"/>
              <a:t>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995071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Seek Dialog 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057400"/>
          </a:xfrm>
        </p:spPr>
        <p:txBody>
          <a:bodyPr/>
          <a:lstStyle/>
          <a:p>
            <a:r>
              <a:rPr lang="en-US" dirty="0"/>
              <a:t>In some </a:t>
            </a:r>
            <a:r>
              <a:rPr lang="en-US" dirty="0" smtClean="0"/>
              <a:t>ways, Goal Seek </a:t>
            </a:r>
            <a:r>
              <a:rPr lang="en-US" dirty="0"/>
              <a:t>is the opposite of trial and error as </a:t>
            </a:r>
            <a:r>
              <a:rPr lang="en-US" dirty="0" smtClean="0"/>
              <a:t>it </a:t>
            </a:r>
            <a:r>
              <a:rPr lang="en-US" dirty="0"/>
              <a:t>allows </a:t>
            </a:r>
            <a:r>
              <a:rPr lang="en-US" dirty="0" smtClean="0"/>
              <a:t>you to </a:t>
            </a:r>
            <a:r>
              <a:rPr lang="en-US" dirty="0"/>
              <a:t>input the answer and then calculates the associated variables to arrive at the </a:t>
            </a:r>
            <a:r>
              <a:rPr lang="en-US" dirty="0" smtClean="0"/>
              <a:t>answer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5" descr="Fig03-3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733800"/>
            <a:ext cx="8229600" cy="16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743300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7E763-9CB5-4E8D-A55F-5212F3B2814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Functions and Cell References</a:t>
            </a:r>
          </a:p>
        </p:txBody>
      </p:sp>
      <p:pic>
        <p:nvPicPr>
          <p:cNvPr id="7" name="Picture 6" descr="Fig03_pgEX1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3" y="1219200"/>
            <a:ext cx="478971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9455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F91AD-FFAF-4273-8C17-CA2C91B16CB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 </a:t>
            </a:r>
            <a:br>
              <a:rPr lang="en-US" dirty="0"/>
            </a:br>
            <a:r>
              <a:rPr lang="en-US" dirty="0"/>
              <a:t>Functions and Cell References</a:t>
            </a:r>
            <a:endParaRPr lang="en-US" dirty="0" smtClean="0"/>
          </a:p>
        </p:txBody>
      </p:sp>
      <p:pic>
        <p:nvPicPr>
          <p:cNvPr id="6" name="Picture 5" descr="Fig03_pgEX13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84" y="1219200"/>
            <a:ext cx="51696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6752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Workbooks User-Friendly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users may use the workbook so it is important they understand the contents</a:t>
            </a:r>
          </a:p>
          <a:p>
            <a:r>
              <a:rPr lang="en-US" dirty="0" smtClean="0"/>
              <a:t>An explanatory worksheet can be added explaining concepts including:</a:t>
            </a:r>
          </a:p>
          <a:p>
            <a:pPr lvl="1"/>
            <a:r>
              <a:rPr lang="en-US" dirty="0" smtClean="0"/>
              <a:t>Industry jargon (industry-specific terms, or technical terms) or unusual terms</a:t>
            </a:r>
          </a:p>
          <a:p>
            <a:pPr lvl="1"/>
            <a:r>
              <a:rPr lang="en-US" dirty="0" smtClean="0"/>
              <a:t>What is being calculated and why</a:t>
            </a:r>
          </a:p>
          <a:p>
            <a:pPr lvl="1"/>
            <a:r>
              <a:rPr lang="en-US" dirty="0" smtClean="0"/>
              <a:t>How the equations make those calculations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84403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Workbooks User-Friendly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990600"/>
          </a:xfrm>
        </p:spPr>
        <p:txBody>
          <a:bodyPr/>
          <a:lstStyle/>
          <a:p>
            <a:r>
              <a:rPr lang="en-US" dirty="0"/>
              <a:t>Using formatting and styles to differentiate cell </a:t>
            </a:r>
            <a:r>
              <a:rPr lang="en-US" dirty="0" smtClean="0"/>
              <a:t>contents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Fig03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0" y="2362200"/>
            <a:ext cx="7888181" cy="379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236556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C7A8B-3616-4EE5-B6AD-7782B7B2DC8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5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Excel Functions</a:t>
            </a:r>
          </a:p>
        </p:txBody>
      </p:sp>
      <p:sp>
        <p:nvSpPr>
          <p:cNvPr id="28676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Quick way to calculate summary data</a:t>
            </a:r>
          </a:p>
          <a:p>
            <a:r>
              <a:rPr lang="en-US" dirty="0" smtClean="0"/>
              <a:t>Every function follows a set of rules (syntax) that specifies how the function should be written</a:t>
            </a:r>
          </a:p>
          <a:p>
            <a:r>
              <a:rPr lang="en-US" dirty="0" smtClean="0"/>
              <a:t>General syntax of all Excel functions:</a:t>
            </a:r>
          </a:p>
          <a:p>
            <a:endParaRPr lang="en-US" dirty="0" smtClean="0"/>
          </a:p>
          <a:p>
            <a:r>
              <a:rPr lang="en-US" dirty="0" smtClean="0"/>
              <a:t>Square brackets indicate optional arguments: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609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33975"/>
            <a:ext cx="7239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0674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1864</Words>
  <Application>Microsoft Office PowerPoint</Application>
  <PresentationFormat>On-screen Show (4:3)</PresentationFormat>
  <Paragraphs>296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2_Office Theme</vt:lpstr>
      <vt:lpstr> Tutorial 3 Calculating Data with Formulas  and Functions</vt:lpstr>
      <vt:lpstr>Objectives</vt:lpstr>
      <vt:lpstr>Objectives</vt:lpstr>
      <vt:lpstr>Objectives</vt:lpstr>
      <vt:lpstr>Visual Overview:  Functions and Cell References</vt:lpstr>
      <vt:lpstr>Visual Overview:  Functions and Cell References</vt:lpstr>
      <vt:lpstr>Making Workbooks User-Friendly</vt:lpstr>
      <vt:lpstr>Making Workbooks User-Friendly</vt:lpstr>
      <vt:lpstr>Using Excel Functions</vt:lpstr>
      <vt:lpstr>Using Excel Functions</vt:lpstr>
      <vt:lpstr>Using Excel Functions</vt:lpstr>
      <vt:lpstr>Using Excel Functions</vt:lpstr>
      <vt:lpstr>Entering Functions with the  Quick Analysis Tool</vt:lpstr>
      <vt:lpstr>Entering Functions with the Insert Function Dialog Box</vt:lpstr>
      <vt:lpstr>Entering Functions with the Insert Function Dialog Box</vt:lpstr>
      <vt:lpstr>Entering Functions with the Insert Function Dialog Box</vt:lpstr>
      <vt:lpstr>Interpreting Error Values</vt:lpstr>
      <vt:lpstr>Interpreting Error Values</vt:lpstr>
      <vt:lpstr>Exploring Cell References</vt:lpstr>
      <vt:lpstr>Understanding Relative References</vt:lpstr>
      <vt:lpstr>Understanding Absolute References</vt:lpstr>
      <vt:lpstr>Understanding Mixed References</vt:lpstr>
      <vt:lpstr>Changing Cell References in a Formula</vt:lpstr>
      <vt:lpstr>Planning Which Cell Reference to  Use in a Formula</vt:lpstr>
      <vt:lpstr>Visual Overview:  Logical and Lookup Functions</vt:lpstr>
      <vt:lpstr>Visual Overview: Logical and Lookup Functions</vt:lpstr>
      <vt:lpstr>AutoFilling Formulas and Data</vt:lpstr>
      <vt:lpstr>AutoFilling Formulas and Data</vt:lpstr>
      <vt:lpstr>Using the Auto Fill Options Button</vt:lpstr>
      <vt:lpstr>Filling a Series</vt:lpstr>
      <vt:lpstr>AutoFilling Formulas and Data</vt:lpstr>
      <vt:lpstr>Working with Date Functions</vt:lpstr>
      <vt:lpstr>Displaying the Current Date with the TODAY function</vt:lpstr>
      <vt:lpstr>Displaying the Current Date with the TODAY function</vt:lpstr>
      <vt:lpstr>Finding the Next Weekday with the WORKDAY function</vt:lpstr>
      <vt:lpstr>Counting Cells</vt:lpstr>
      <vt:lpstr>Counting Cells</vt:lpstr>
      <vt:lpstr>Working with Logical Functions</vt:lpstr>
      <vt:lpstr>Using the IF Function</vt:lpstr>
      <vt:lpstr>Comparison Operators</vt:lpstr>
      <vt:lpstr>Using a Lookup Function</vt:lpstr>
      <vt:lpstr>Using a Lookup Function</vt:lpstr>
      <vt:lpstr>Finding an Exact Match  with the VLOOKUP Function</vt:lpstr>
      <vt:lpstr>Performing What-If Analysis</vt:lpstr>
      <vt:lpstr>Using Trial and Error</vt:lpstr>
      <vt:lpstr>Using Goal Seek</vt:lpstr>
      <vt:lpstr>Goal Seek Dialog Box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2013-04-08T18:29:48Z</dcterms:created>
  <dcterms:modified xsi:type="dcterms:W3CDTF">2013-07-19T14:07:45Z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